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sldIdLst>
    <p:sldId id="257" r:id="rId2"/>
    <p:sldId id="258" r:id="rId3"/>
    <p:sldId id="262" r:id="rId4"/>
    <p:sldId id="261" r:id="rId5"/>
    <p:sldId id="267" r:id="rId6"/>
    <p:sldId id="269" r:id="rId7"/>
    <p:sldId id="270" r:id="rId8"/>
    <p:sldId id="271" r:id="rId9"/>
    <p:sldId id="268" r:id="rId10"/>
    <p:sldId id="272" r:id="rId11"/>
    <p:sldId id="273" r:id="rId12"/>
    <p:sldId id="275" r:id="rId13"/>
    <p:sldId id="276" r:id="rId14"/>
    <p:sldId id="278" r:id="rId15"/>
    <p:sldId id="279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2" r:id="rId31"/>
    <p:sldId id="303" r:id="rId32"/>
    <p:sldId id="304" r:id="rId33"/>
    <p:sldId id="305" r:id="rId34"/>
    <p:sldId id="306" r:id="rId35"/>
    <p:sldId id="308" r:id="rId36"/>
    <p:sldId id="309" r:id="rId37"/>
    <p:sldId id="310" r:id="rId38"/>
    <p:sldId id="311" r:id="rId39"/>
    <p:sldId id="313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7" r:id="rId50"/>
    <p:sldId id="328" r:id="rId51"/>
    <p:sldId id="325" r:id="rId52"/>
    <p:sldId id="326" r:id="rId53"/>
    <p:sldId id="329" r:id="rId54"/>
    <p:sldId id="330" r:id="rId55"/>
    <p:sldId id="331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6" r:id="rId69"/>
    <p:sldId id="345" r:id="rId70"/>
    <p:sldId id="347" r:id="rId71"/>
    <p:sldId id="348" r:id="rId72"/>
    <p:sldId id="349" r:id="rId73"/>
    <p:sldId id="350" r:id="rId74"/>
    <p:sldId id="351" r:id="rId75"/>
    <p:sldId id="353" r:id="rId76"/>
    <p:sldId id="354" r:id="rId77"/>
    <p:sldId id="355" r:id="rId78"/>
    <p:sldId id="357" r:id="rId79"/>
    <p:sldId id="358" r:id="rId80"/>
    <p:sldId id="359" r:id="rId81"/>
    <p:sldId id="360" r:id="rId82"/>
    <p:sldId id="361" r:id="rId83"/>
    <p:sldId id="362" r:id="rId84"/>
    <p:sldId id="364" r:id="rId85"/>
    <p:sldId id="266" r:id="rId86"/>
    <p:sldId id="265" r:id="rId87"/>
    <p:sldId id="277" r:id="rId88"/>
    <p:sldId id="280" r:id="rId89"/>
    <p:sldId id="301" r:id="rId90"/>
    <p:sldId id="307" r:id="rId91"/>
    <p:sldId id="314" r:id="rId92"/>
    <p:sldId id="315" r:id="rId93"/>
    <p:sldId id="332" r:id="rId94"/>
    <p:sldId id="352" r:id="rId95"/>
    <p:sldId id="356" r:id="rId96"/>
    <p:sldId id="363" r:id="rId9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1F0219F-4034-4838-A9C7-28B9C7FDECBD}">
          <p14:sldIdLst>
            <p14:sldId id="257"/>
            <p14:sldId id="258"/>
            <p14:sldId id="262"/>
            <p14:sldId id="261"/>
            <p14:sldId id="267"/>
            <p14:sldId id="269"/>
            <p14:sldId id="270"/>
            <p14:sldId id="271"/>
            <p14:sldId id="268"/>
            <p14:sldId id="272"/>
            <p14:sldId id="273"/>
            <p14:sldId id="275"/>
            <p14:sldId id="276"/>
            <p14:sldId id="278"/>
            <p14:sldId id="279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2"/>
            <p14:sldId id="303"/>
            <p14:sldId id="304"/>
            <p14:sldId id="305"/>
            <p14:sldId id="306"/>
            <p14:sldId id="308"/>
            <p14:sldId id="309"/>
            <p14:sldId id="310"/>
            <p14:sldId id="311"/>
            <p14:sldId id="313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7"/>
            <p14:sldId id="328"/>
            <p14:sldId id="325"/>
            <p14:sldId id="326"/>
            <p14:sldId id="329"/>
            <p14:sldId id="330"/>
            <p14:sldId id="331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6"/>
            <p14:sldId id="345"/>
            <p14:sldId id="347"/>
            <p14:sldId id="348"/>
            <p14:sldId id="349"/>
            <p14:sldId id="350"/>
            <p14:sldId id="351"/>
            <p14:sldId id="353"/>
            <p14:sldId id="354"/>
            <p14:sldId id="355"/>
            <p14:sldId id="357"/>
            <p14:sldId id="358"/>
            <p14:sldId id="359"/>
            <p14:sldId id="360"/>
            <p14:sldId id="361"/>
            <p14:sldId id="362"/>
            <p14:sldId id="364"/>
          </p14:sldIdLst>
        </p14:section>
        <p14:section name="samples" id="{5A421923-F748-4D3E-A9EA-54AF5A8AEDFD}">
          <p14:sldIdLst>
            <p14:sldId id="266"/>
            <p14:sldId id="265"/>
            <p14:sldId id="277"/>
            <p14:sldId id="280"/>
            <p14:sldId id="301"/>
            <p14:sldId id="307"/>
            <p14:sldId id="314"/>
            <p14:sldId id="315"/>
            <p14:sldId id="332"/>
            <p14:sldId id="352"/>
            <p14:sldId id="356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4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C5E6C-3A9E-46F3-9BFB-061B690476CC}" type="datetimeFigureOut">
              <a:rPr lang="ko-KR" altLang="en-US" smtClean="0"/>
              <a:t>2016-01-11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94F02-274D-4B14-9F72-84504CE9ED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619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635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064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573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029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36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833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396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37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382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593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51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98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144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942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510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620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911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726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778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2555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0826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10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966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5128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038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7099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8480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1596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964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4291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351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7228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838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7690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265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972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1779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7973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7915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0481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425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5017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2671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821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971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2171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5853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7820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363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7585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9825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9257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0818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8661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919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5510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0917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1783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0368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2669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8592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06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228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9165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3167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61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9919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164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85546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027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7762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045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776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466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94380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2447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100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1765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6203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88892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52460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3692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23043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12485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64910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4914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93007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694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40790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96201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4224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92434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67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C3B9-A779-47C9-B664-64CE23EB433E}" type="datetimeFigureOut">
              <a:rPr lang="ko-KR" altLang="en-US" smtClean="0"/>
              <a:t>2016-01-11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2EB2-EAA2-4917-A341-65311F947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27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C3B9-A779-47C9-B664-64CE23EB433E}" type="datetimeFigureOut">
              <a:rPr lang="ko-KR" altLang="en-US" smtClean="0"/>
              <a:t>2016-01-11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2EB2-EAA2-4917-A341-65311F947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22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C3B9-A779-47C9-B664-64CE23EB433E}" type="datetimeFigureOut">
              <a:rPr lang="ko-KR" altLang="en-US" smtClean="0"/>
              <a:t>2016-01-11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2EB2-EAA2-4917-A341-65311F947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03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C3B9-A779-47C9-B664-64CE23EB433E}" type="datetimeFigureOut">
              <a:rPr lang="ko-KR" altLang="en-US" smtClean="0"/>
              <a:t>2016-01-11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2EB2-EAA2-4917-A341-65311F947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8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C3B9-A779-47C9-B664-64CE23EB433E}" type="datetimeFigureOut">
              <a:rPr lang="ko-KR" altLang="en-US" smtClean="0"/>
              <a:t>2016-01-11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2EB2-EAA2-4917-A341-65311F947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04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C3B9-A779-47C9-B664-64CE23EB433E}" type="datetimeFigureOut">
              <a:rPr lang="ko-KR" altLang="en-US" smtClean="0"/>
              <a:t>2016-01-11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2EB2-EAA2-4917-A341-65311F947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084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C3B9-A779-47C9-B664-64CE23EB433E}" type="datetimeFigureOut">
              <a:rPr lang="ko-KR" altLang="en-US" smtClean="0"/>
              <a:t>2016-01-11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2EB2-EAA2-4917-A341-65311F947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28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C3B9-A779-47C9-B664-64CE23EB433E}" type="datetimeFigureOut">
              <a:rPr lang="ko-KR" altLang="en-US" smtClean="0"/>
              <a:t>2016-01-11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2EB2-EAA2-4917-A341-65311F947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0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C3B9-A779-47C9-B664-64CE23EB433E}" type="datetimeFigureOut">
              <a:rPr lang="ko-KR" altLang="en-US" smtClean="0"/>
              <a:t>2016-01-11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2EB2-EAA2-4917-A341-65311F947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67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C3B9-A779-47C9-B664-64CE23EB433E}" type="datetimeFigureOut">
              <a:rPr lang="ko-KR" altLang="en-US" smtClean="0"/>
              <a:t>2016-01-11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2EB2-EAA2-4917-A341-65311F947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91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C3B9-A779-47C9-B664-64CE23EB433E}" type="datetimeFigureOut">
              <a:rPr lang="ko-KR" altLang="en-US" smtClean="0"/>
              <a:t>2016-01-11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32EB2-EAA2-4917-A341-65311F947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87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5C3B9-A779-47C9-B664-64CE23EB433E}" type="datetimeFigureOut">
              <a:rPr lang="ko-KR" altLang="en-US" smtClean="0"/>
              <a:t>2016-01-11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32EB2-EAA2-4917-A341-65311F9472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300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3528" y="332659"/>
            <a:ext cx="4896544" cy="47799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504D">
                  <a:lumMod val="75000"/>
                </a:srgbClr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69776" y="590826"/>
            <a:ext cx="6910536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pc="-151" dirty="0" err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캐툴즈</a:t>
            </a:r>
            <a:r>
              <a:rPr lang="en-US" altLang="ko-KR" spc="-15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/>
            </a:r>
            <a:br>
              <a:rPr lang="en-US" altLang="ko-KR" spc="-15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</a:br>
            <a:r>
              <a:rPr lang="en-US" altLang="ko-KR" sz="2400" spc="-15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sz="2400" spc="-151" dirty="0" err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캐글</a:t>
            </a:r>
            <a:r>
              <a:rPr lang="ko-KR" altLang="en-US" sz="2400" spc="-15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sz="2400" spc="-151" dirty="0" err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뽀개기</a:t>
            </a:r>
            <a:r>
              <a:rPr lang="ko-KR" altLang="en-US" sz="2400" spc="-15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sz="2400" spc="-151" dirty="0" err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분석툴</a:t>
            </a:r>
            <a:r>
              <a:rPr lang="ko-KR" altLang="en-US" sz="2400" spc="-15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400" spc="-151" dirty="0">
                <a:solidFill>
                  <a:schemeClr val="bg1"/>
                </a:solidFill>
                <a:latin typeface="Constantia" panose="02030602050306030303" pitchFamily="18" charset="0"/>
                <a:ea typeface="HY강M" pitchFamily="18" charset="-127"/>
              </a:rPr>
              <a:t>Part</a:t>
            </a:r>
            <a:r>
              <a:rPr lang="en-US" altLang="ko-KR" sz="2400" spc="-15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3)</a:t>
            </a:r>
            <a:endParaRPr lang="ko-KR" altLang="en-US" spc="-151" dirty="0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5564409" y="6021288"/>
            <a:ext cx="3024336" cy="576064"/>
          </a:xfrm>
        </p:spPr>
        <p:txBody>
          <a:bodyPr>
            <a:noAutofit/>
          </a:bodyPr>
          <a:lstStyle/>
          <a:p>
            <a:pPr algn="r"/>
            <a:r>
              <a:rPr lang="en-US" altLang="ko-KR" b="1" spc="-31" dirty="0" smtClean="0">
                <a:latin typeface="HY강M" pitchFamily="18" charset="-127"/>
                <a:ea typeface="HY강M" pitchFamily="18" charset="-127"/>
              </a:rPr>
              <a:t>2016. 01. 23 </a:t>
            </a:r>
            <a:r>
              <a:rPr lang="ko-KR" altLang="en-US" b="1" spc="-31" dirty="0" smtClean="0">
                <a:latin typeface="HY강M" pitchFamily="18" charset="-127"/>
                <a:ea typeface="HY강M" pitchFamily="18" charset="-127"/>
              </a:rPr>
              <a:t>김승욱</a:t>
            </a:r>
            <a:endParaRPr lang="ko-KR" altLang="en-US" b="1" spc="-3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0" name="제목 6"/>
          <p:cNvSpPr txBox="1">
            <a:spLocks/>
          </p:cNvSpPr>
          <p:nvPr/>
        </p:nvSpPr>
        <p:spPr>
          <a:xfrm>
            <a:off x="467544" y="2391026"/>
            <a:ext cx="6910536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spc="-151" dirty="0">
                <a:solidFill>
                  <a:prstClr val="white"/>
                </a:solidFill>
                <a:latin typeface="Constantia" panose="02030602050306030303" pitchFamily="18" charset="0"/>
                <a:ea typeface="HY강B" pitchFamily="18" charset="-127"/>
              </a:rPr>
              <a:t>Ch</a:t>
            </a:r>
            <a:r>
              <a:rPr lang="en-US" altLang="ko-KR" sz="2000" spc="-151" dirty="0">
                <a:solidFill>
                  <a:prstClr val="white"/>
                </a:solidFill>
                <a:latin typeface="HY강B" pitchFamily="18" charset="-127"/>
                <a:ea typeface="HY강B" pitchFamily="18" charset="-127"/>
              </a:rPr>
              <a:t>4. </a:t>
            </a:r>
            <a:r>
              <a:rPr lang="ko-KR" altLang="en-US" sz="2000" spc="-151" dirty="0">
                <a:solidFill>
                  <a:prstClr val="white"/>
                </a:solidFill>
                <a:latin typeface="HY강B" pitchFamily="18" charset="-127"/>
                <a:ea typeface="HY강B" pitchFamily="18" charset="-127"/>
              </a:rPr>
              <a:t>데이터</a:t>
            </a:r>
            <a:r>
              <a:rPr lang="en-US" altLang="ko-KR" sz="2000" spc="-151" dirty="0">
                <a:solidFill>
                  <a:prstClr val="white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2000" spc="-151" dirty="0">
                <a:solidFill>
                  <a:prstClr val="white"/>
                </a:solidFill>
                <a:latin typeface="HY강B" pitchFamily="18" charset="-127"/>
                <a:ea typeface="HY강B" pitchFamily="18" charset="-127"/>
              </a:rPr>
              <a:t>분석의 천재 피벗 테이블</a:t>
            </a:r>
          </a:p>
        </p:txBody>
      </p:sp>
    </p:spTree>
    <p:extLst>
      <p:ext uri="{BB962C8B-B14F-4D97-AF65-F5344CB8AC3E}">
        <p14:creationId xmlns:p14="http://schemas.microsoft.com/office/powerpoint/2010/main" val="246701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01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피벗테이블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집계표와 연동되는 피벗 차트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29" y="1173265"/>
            <a:ext cx="8377742" cy="451146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0598" y="2651181"/>
            <a:ext cx="2846133" cy="1519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440031" y="1144526"/>
            <a:ext cx="465365" cy="7087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764200" y="2061530"/>
            <a:ext cx="4648176" cy="3582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1373331" y="1494060"/>
            <a:ext cx="3066700" cy="116703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3"/>
            <a:endCxn id="21" idx="0"/>
          </p:cNvCxnSpPr>
          <p:nvPr/>
        </p:nvCxnSpPr>
        <p:spPr>
          <a:xfrm>
            <a:off x="4905396" y="1498884"/>
            <a:ext cx="1182892" cy="562646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87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02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한 항목의 분석을 위한 하위 수준 표시 기법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</a:t>
            </a:r>
            <a:r>
              <a:rPr lang="en-US" altLang="ko-KR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58" y="1120245"/>
            <a:ext cx="3209925" cy="1857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345" y="1121884"/>
            <a:ext cx="2707934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618" y="3268920"/>
            <a:ext cx="5689237" cy="321316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710126" y="3800668"/>
            <a:ext cx="997552" cy="273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326356" y="4773560"/>
            <a:ext cx="2421577" cy="205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390174" y="5861343"/>
            <a:ext cx="749475" cy="300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2" idx="3"/>
          </p:cNvCxnSpPr>
          <p:nvPr/>
        </p:nvCxnSpPr>
        <p:spPr>
          <a:xfrm>
            <a:off x="2707678" y="3937289"/>
            <a:ext cx="1618678" cy="94797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24" idx="0"/>
          </p:cNvCxnSpPr>
          <p:nvPr/>
        </p:nvCxnSpPr>
        <p:spPr>
          <a:xfrm>
            <a:off x="5537144" y="4979285"/>
            <a:ext cx="227768" cy="88205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8001" y="3792201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※ </a:t>
            </a:r>
            <a:r>
              <a:rPr lang="ko-KR" altLang="en-US" sz="1400" dirty="0" smtClean="0"/>
              <a:t>더블클릭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9695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02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한 항목의 분석을 위한 하위 수준 표시 기법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</a:t>
            </a:r>
            <a:r>
              <a:rPr lang="en-US" altLang="ko-KR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187979"/>
            <a:ext cx="7334250" cy="42957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49865" y="2277261"/>
            <a:ext cx="1268335" cy="354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509791" y="3956090"/>
            <a:ext cx="3223120" cy="248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980347" y="4677056"/>
            <a:ext cx="906865" cy="400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19" idx="3"/>
            <a:endCxn id="21" idx="0"/>
          </p:cNvCxnSpPr>
          <p:nvPr/>
        </p:nvCxnSpPr>
        <p:spPr>
          <a:xfrm>
            <a:off x="2318200" y="2454361"/>
            <a:ext cx="3803151" cy="1501729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1" idx="2"/>
            <a:endCxn id="22" idx="0"/>
          </p:cNvCxnSpPr>
          <p:nvPr/>
        </p:nvCxnSpPr>
        <p:spPr>
          <a:xfrm>
            <a:off x="6121351" y="4205018"/>
            <a:ext cx="312429" cy="47203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16934" y="2327462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※ </a:t>
            </a:r>
            <a:r>
              <a:rPr lang="ko-KR" altLang="en-US" sz="1400" dirty="0" smtClean="0"/>
              <a:t>더블클릭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6665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02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한 항목의 분석을 위한 하위 수준 표시 기법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</a:t>
            </a:r>
            <a:r>
              <a:rPr lang="en-US" altLang="ko-KR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1290637"/>
            <a:ext cx="7715250" cy="427672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17598" y="2675199"/>
            <a:ext cx="1498602" cy="354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53725" y="3346492"/>
            <a:ext cx="3223120" cy="248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41211" y="4753261"/>
            <a:ext cx="906865" cy="400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16" idx="3"/>
            <a:endCxn id="19" idx="0"/>
          </p:cNvCxnSpPr>
          <p:nvPr/>
        </p:nvCxnSpPr>
        <p:spPr>
          <a:xfrm>
            <a:off x="2616200" y="2852299"/>
            <a:ext cx="3649085" cy="49419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2"/>
            <a:endCxn id="21" idx="0"/>
          </p:cNvCxnSpPr>
          <p:nvPr/>
        </p:nvCxnSpPr>
        <p:spPr>
          <a:xfrm>
            <a:off x="6265285" y="3595420"/>
            <a:ext cx="329359" cy="115784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2400" y="3055602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※ </a:t>
            </a:r>
            <a:r>
              <a:rPr lang="ko-KR" altLang="en-US" sz="1400" dirty="0" smtClean="0"/>
              <a:t>더블클릭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7734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02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한 항목의 분석을 위한 하위 수준 표시 기법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</a:t>
            </a:r>
            <a:r>
              <a:rPr lang="en-US" altLang="ko-KR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5" y="1189830"/>
            <a:ext cx="3206011" cy="297701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831" y="3433956"/>
            <a:ext cx="6469271" cy="310582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498320" y="1202666"/>
            <a:ext cx="635554" cy="7592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473085" y="2846646"/>
            <a:ext cx="2255054" cy="429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09321" y="3505940"/>
            <a:ext cx="6278392" cy="2960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19" idx="3"/>
            <a:endCxn id="21" idx="0"/>
          </p:cNvCxnSpPr>
          <p:nvPr/>
        </p:nvCxnSpPr>
        <p:spPr>
          <a:xfrm>
            <a:off x="2133874" y="1582296"/>
            <a:ext cx="466738" cy="126435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1" idx="2"/>
            <a:endCxn id="22" idx="0"/>
          </p:cNvCxnSpPr>
          <p:nvPr/>
        </p:nvCxnSpPr>
        <p:spPr>
          <a:xfrm>
            <a:off x="2600612" y="3275963"/>
            <a:ext cx="3147905" cy="22997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4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02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한 항목의 분석을 위한 하위 수준 표시 기법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</a:t>
            </a:r>
            <a:r>
              <a:rPr lang="en-US" altLang="ko-KR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67" y="1258266"/>
            <a:ext cx="4479827" cy="47947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328" y="1258266"/>
            <a:ext cx="3714750" cy="29241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01126" y="1442351"/>
            <a:ext cx="477501" cy="2927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61229" y="1741245"/>
            <a:ext cx="637677" cy="945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351432" y="2438148"/>
            <a:ext cx="2352177" cy="248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19" idx="3"/>
            <a:endCxn id="21" idx="0"/>
          </p:cNvCxnSpPr>
          <p:nvPr/>
        </p:nvCxnSpPr>
        <p:spPr>
          <a:xfrm>
            <a:off x="1478627" y="1588715"/>
            <a:ext cx="101441" cy="15253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1" idx="3"/>
            <a:endCxn id="22" idx="0"/>
          </p:cNvCxnSpPr>
          <p:nvPr/>
        </p:nvCxnSpPr>
        <p:spPr>
          <a:xfrm>
            <a:off x="1898906" y="2213897"/>
            <a:ext cx="1628615" cy="22425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2" idx="2"/>
            <a:endCxn id="31" idx="0"/>
          </p:cNvCxnSpPr>
          <p:nvPr/>
        </p:nvCxnSpPr>
        <p:spPr>
          <a:xfrm flipH="1">
            <a:off x="3523162" y="2686549"/>
            <a:ext cx="4359" cy="922904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347073" y="3609453"/>
            <a:ext cx="2352177" cy="248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1" idx="2"/>
            <a:endCxn id="36" idx="0"/>
          </p:cNvCxnSpPr>
          <p:nvPr/>
        </p:nvCxnSpPr>
        <p:spPr>
          <a:xfrm>
            <a:off x="3523162" y="3857854"/>
            <a:ext cx="39186" cy="174155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3221677" y="5599407"/>
            <a:ext cx="681341" cy="300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19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03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피벗 차트로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다항목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조건 분석하기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02" y="1051968"/>
            <a:ext cx="7921995" cy="160300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57348" y="1351805"/>
            <a:ext cx="6035040" cy="13031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182550" y="1272234"/>
            <a:ext cx="1444741" cy="80916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584364" y="1070516"/>
            <a:ext cx="479095" cy="301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579339" y="1363259"/>
            <a:ext cx="619401" cy="708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3" idx="3"/>
            <a:endCxn id="24" idx="0"/>
          </p:cNvCxnSpPr>
          <p:nvPr/>
        </p:nvCxnSpPr>
        <p:spPr>
          <a:xfrm>
            <a:off x="2063459" y="1221118"/>
            <a:ext cx="4825581" cy="14214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4" idx="3"/>
            <a:endCxn id="27" idx="0"/>
          </p:cNvCxnSpPr>
          <p:nvPr/>
        </p:nvCxnSpPr>
        <p:spPr>
          <a:xfrm>
            <a:off x="7198740" y="1717618"/>
            <a:ext cx="356489" cy="370266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583255" y="2087884"/>
            <a:ext cx="1943948" cy="248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607" y="2212084"/>
            <a:ext cx="3519585" cy="404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8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03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피벗 차트로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다항목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조건 분석하기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3" y="1159794"/>
            <a:ext cx="8291814" cy="249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6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03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피벗 차트로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다항목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조건 분석하기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1" y="1037495"/>
            <a:ext cx="5861047" cy="56067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626" y="3840861"/>
            <a:ext cx="4397855" cy="188014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17824" y="1463333"/>
            <a:ext cx="5486405" cy="80916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03652" y="1209865"/>
            <a:ext cx="527005" cy="248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785492" y="1458451"/>
            <a:ext cx="465365" cy="779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2" idx="3"/>
          </p:cNvCxnSpPr>
          <p:nvPr/>
        </p:nvCxnSpPr>
        <p:spPr>
          <a:xfrm>
            <a:off x="1930657" y="1334329"/>
            <a:ext cx="3873572" cy="52401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07640" y="3546355"/>
            <a:ext cx="1207038" cy="205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860926" y="6273013"/>
            <a:ext cx="619401" cy="273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07640" y="3782285"/>
            <a:ext cx="3629229" cy="15821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5" idx="2"/>
          </p:cNvCxnSpPr>
          <p:nvPr/>
        </p:nvCxnSpPr>
        <p:spPr>
          <a:xfrm>
            <a:off x="1311159" y="3751645"/>
            <a:ext cx="3549767" cy="2676289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51037" y="2914195"/>
            <a:ext cx="5009534" cy="61000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3" idx="2"/>
            <a:endCxn id="25" idx="0"/>
          </p:cNvCxnSpPr>
          <p:nvPr/>
        </p:nvCxnSpPr>
        <p:spPr>
          <a:xfrm flipH="1">
            <a:off x="1311159" y="2238040"/>
            <a:ext cx="4707016" cy="130831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99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03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피벗 차트로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다항목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조건 분석하기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3" y="1159794"/>
            <a:ext cx="8291814" cy="249582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837" y="3834684"/>
            <a:ext cx="6438901" cy="2752725"/>
          </a:xfrm>
          <a:prstGeom prst="rect">
            <a:avLst/>
          </a:prstGeom>
        </p:spPr>
      </p:pic>
      <p:sp>
        <p:nvSpPr>
          <p:cNvPr id="22" name="위로 굽은 화살표 21"/>
          <p:cNvSpPr/>
          <p:nvPr/>
        </p:nvSpPr>
        <p:spPr>
          <a:xfrm rot="5400000">
            <a:off x="677333" y="3911600"/>
            <a:ext cx="1185333" cy="1126066"/>
          </a:xfrm>
          <a:prstGeom prst="bent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90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" y="-12746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" y="-12746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" y="-12746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" y="-12746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" y="-12746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" y="-12746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 rot="5400000">
            <a:off x="-2155280" y="2910449"/>
            <a:ext cx="5953959" cy="699777"/>
            <a:chOff x="-46303" y="-128602"/>
            <a:chExt cx="8938783" cy="667990"/>
          </a:xfrm>
        </p:grpSpPr>
        <p:sp>
          <p:nvSpPr>
            <p:cNvPr id="11" name="Rectangle 2"/>
            <p:cNvSpPr>
              <a:spLocks noChangeArrowheads="1"/>
            </p:cNvSpPr>
            <p:nvPr/>
          </p:nvSpPr>
          <p:spPr bwMode="auto">
            <a:xfrm>
              <a:off x="-46303" y="-128602"/>
              <a:ext cx="277340" cy="352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-46302" y="-128601"/>
              <a:ext cx="277340" cy="352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Rectangle 2"/>
            <p:cNvSpPr>
              <a:spLocks noChangeArrowheads="1"/>
            </p:cNvSpPr>
            <p:nvPr/>
          </p:nvSpPr>
          <p:spPr bwMode="auto">
            <a:xfrm>
              <a:off x="-46302" y="-128601"/>
              <a:ext cx="277340" cy="352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-46302" y="-128601"/>
              <a:ext cx="277340" cy="352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-46302" y="-128601"/>
              <a:ext cx="277340" cy="352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-46302" y="-128601"/>
              <a:ext cx="277340" cy="352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4"/>
            <p:cNvSpPr txBox="1"/>
            <p:nvPr/>
          </p:nvSpPr>
          <p:spPr>
            <a:xfrm>
              <a:off x="-1" y="92511"/>
              <a:ext cx="8748462" cy="41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200" b="1" dirty="0">
                  <a:solidFill>
                    <a:schemeClr val="bg1"/>
                  </a:solidFill>
                  <a:latin typeface="Constantia" panose="02030602050306030303" pitchFamily="18" charset="0"/>
                </a:rPr>
                <a:t>  CONTENT</a:t>
              </a:r>
              <a:endParaRPr lang="ko-KR" altLang="en-US" sz="2200" b="1" dirty="0">
                <a:solidFill>
                  <a:schemeClr val="bg1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51721" y="154613"/>
              <a:ext cx="6696745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954310" y="542865"/>
            <a:ext cx="6783289" cy="43704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강M" pitchFamily="18" charset="-127"/>
                <a:ea typeface="HY강M" pitchFamily="18" charset="-127"/>
              </a:rPr>
              <a:t>Ⅰ. </a:t>
            </a: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HY강M" pitchFamily="18" charset="-127"/>
                <a:ea typeface="HY강M" pitchFamily="18" charset="-127"/>
              </a:rPr>
              <a:t>피벗 테이블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     01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피벗 테이블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    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02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한 항목의 분석을 위한 하위 수준 표시 기법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     03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피벗차트로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다항목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 조건 분석하기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     04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시점을 변경하여 조직간 분석하기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    05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날짜 데이터 그룹화하기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     06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날짜를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7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일 단위로 그룹화하기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    07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포지셔닝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맵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 작성하기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    08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문제가 있는 항목의 개선점 찾기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    09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특징을 파악하여 거래처 그룹 동향 파악하기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78BC"/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강M" pitchFamily="18" charset="-127"/>
                <a:ea typeface="HY강M" pitchFamily="18" charset="-127"/>
              </a:rPr>
              <a:t>Ⅱ. </a:t>
            </a: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HY강M" pitchFamily="18" charset="-127"/>
                <a:ea typeface="HY강M" pitchFamily="18" charset="-127"/>
              </a:rPr>
              <a:t>실무로 통하는 길</a:t>
            </a:r>
            <a:endParaRPr lang="en-US" altLang="ko-KR" sz="2800" b="1" dirty="0" smtClean="0">
              <a:ln>
                <a:solidFill>
                  <a:schemeClr val="bg1">
                    <a:alpha val="0"/>
                  </a:schemeClr>
                </a:solidFill>
              </a:ln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    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01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해 찾기로 계산하기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     02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대출금의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개월수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 구하기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26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03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피벗 차트로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다항목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조건 분석하기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46" y="1099773"/>
            <a:ext cx="2962697" cy="313444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77234" y="3443124"/>
            <a:ext cx="2909109" cy="79109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991682" y="1194872"/>
            <a:ext cx="394661" cy="223927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46648" y="1172200"/>
            <a:ext cx="435541" cy="205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endCxn id="23" idx="0"/>
          </p:cNvCxnSpPr>
          <p:nvPr/>
        </p:nvCxnSpPr>
        <p:spPr>
          <a:xfrm flipH="1">
            <a:off x="812015" y="1377925"/>
            <a:ext cx="136252" cy="446209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94244" y="1824134"/>
            <a:ext cx="435541" cy="205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434958" y="2987129"/>
            <a:ext cx="701445" cy="301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3" idx="2"/>
            <a:endCxn id="24" idx="0"/>
          </p:cNvCxnSpPr>
          <p:nvPr/>
        </p:nvCxnSpPr>
        <p:spPr>
          <a:xfrm>
            <a:off x="812015" y="2029859"/>
            <a:ext cx="973666" cy="95727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811" y="3695172"/>
            <a:ext cx="74866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03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피벗 차트로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다항목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조건 분석하기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41" y="1118475"/>
            <a:ext cx="3148760" cy="338491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77341" y="3668878"/>
            <a:ext cx="3024935" cy="830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304946" y="1448873"/>
            <a:ext cx="394661" cy="223927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436562" y="1197600"/>
            <a:ext cx="579706" cy="205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2"/>
            <a:endCxn id="23" idx="0"/>
          </p:cNvCxnSpPr>
          <p:nvPr/>
        </p:nvCxnSpPr>
        <p:spPr>
          <a:xfrm flipH="1">
            <a:off x="879742" y="1403325"/>
            <a:ext cx="846673" cy="95421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81769" y="2357535"/>
            <a:ext cx="395946" cy="205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594615" y="3183737"/>
            <a:ext cx="771590" cy="331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3" idx="2"/>
            <a:endCxn id="24" idx="0"/>
          </p:cNvCxnSpPr>
          <p:nvPr/>
        </p:nvCxnSpPr>
        <p:spPr>
          <a:xfrm>
            <a:off x="879742" y="2563260"/>
            <a:ext cx="1100668" cy="62047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25" y="3830642"/>
            <a:ext cx="74485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03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피벗 차트로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다항목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조건 분석하기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0" y="1137561"/>
            <a:ext cx="4580015" cy="434581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816816" y="2200513"/>
            <a:ext cx="845991" cy="24632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825279" y="1606509"/>
            <a:ext cx="845991" cy="3661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8016" y="2500668"/>
            <a:ext cx="2413712" cy="298049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35777" y="1634219"/>
            <a:ext cx="1498725" cy="78485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40042" y="1570242"/>
            <a:ext cx="527005" cy="7812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54549" y="1980332"/>
            <a:ext cx="771590" cy="248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2" idx="3"/>
            <a:endCxn id="23" idx="1"/>
          </p:cNvCxnSpPr>
          <p:nvPr/>
        </p:nvCxnSpPr>
        <p:spPr>
          <a:xfrm>
            <a:off x="1067047" y="1960864"/>
            <a:ext cx="1687502" cy="14393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178444" y="1336864"/>
            <a:ext cx="435541" cy="248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08999" y="1157776"/>
            <a:ext cx="635605" cy="3661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9" idx="1"/>
            <a:endCxn id="22" idx="0"/>
          </p:cNvCxnSpPr>
          <p:nvPr/>
        </p:nvCxnSpPr>
        <p:spPr>
          <a:xfrm flipH="1">
            <a:off x="803545" y="1461328"/>
            <a:ext cx="374899" cy="108914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3" idx="2"/>
            <a:endCxn id="34" idx="0"/>
          </p:cNvCxnSpPr>
          <p:nvPr/>
        </p:nvCxnSpPr>
        <p:spPr>
          <a:xfrm>
            <a:off x="3140344" y="2229260"/>
            <a:ext cx="762003" cy="2840676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583508" y="5069936"/>
            <a:ext cx="637677" cy="301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75" y="1890311"/>
            <a:ext cx="1835055" cy="290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1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03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피벗 차트로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다항목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조건 분석하기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98" y="1915000"/>
            <a:ext cx="8193405" cy="302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2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04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시점을 변경하여 조직간 분석하기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-3.xlsx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93" y="1078974"/>
            <a:ext cx="8344215" cy="498792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36753" y="1098694"/>
            <a:ext cx="3212650" cy="1850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461" y="1055428"/>
            <a:ext cx="2644959" cy="171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8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04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시점을 변경하여 조직간 분석하기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-3.xlsx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49" y="1020611"/>
            <a:ext cx="5719105" cy="555941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927463" y="3632856"/>
            <a:ext cx="1238615" cy="18506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44401" y="2866340"/>
            <a:ext cx="1238615" cy="58967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72605" y="2883641"/>
            <a:ext cx="1362477" cy="4873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79210" y="2892107"/>
            <a:ext cx="1362477" cy="4873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11342" y="1475151"/>
            <a:ext cx="5488989" cy="71350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555113" y="1180486"/>
            <a:ext cx="527005" cy="273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4" idx="3"/>
            <a:endCxn id="26" idx="1"/>
          </p:cNvCxnSpPr>
          <p:nvPr/>
        </p:nvCxnSpPr>
        <p:spPr>
          <a:xfrm>
            <a:off x="3082118" y="1317397"/>
            <a:ext cx="3848827" cy="50800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930945" y="1434778"/>
            <a:ext cx="479095" cy="7812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909418" y="3432805"/>
            <a:ext cx="1242654" cy="205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798782" y="2853998"/>
            <a:ext cx="527005" cy="533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021912" y="6145204"/>
            <a:ext cx="637677" cy="301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3" idx="3"/>
            <a:endCxn id="27" idx="0"/>
          </p:cNvCxnSpPr>
          <p:nvPr/>
        </p:nvCxnSpPr>
        <p:spPr>
          <a:xfrm flipH="1">
            <a:off x="2530745" y="1831904"/>
            <a:ext cx="4369586" cy="160090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7" idx="3"/>
            <a:endCxn id="28" idx="1"/>
          </p:cNvCxnSpPr>
          <p:nvPr/>
        </p:nvCxnSpPr>
        <p:spPr>
          <a:xfrm flipV="1">
            <a:off x="3152072" y="3120798"/>
            <a:ext cx="1646710" cy="41487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8" idx="2"/>
            <a:endCxn id="29" idx="0"/>
          </p:cNvCxnSpPr>
          <p:nvPr/>
        </p:nvCxnSpPr>
        <p:spPr>
          <a:xfrm>
            <a:off x="5062285" y="3387597"/>
            <a:ext cx="1278466" cy="27576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39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04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시점을 변경하여 조직간 분석하기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-3.xlsx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72" y="1372426"/>
            <a:ext cx="7976856" cy="44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0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04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시점을 변경하여 조직간 분석하기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-3.xlsx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77" y="1111778"/>
            <a:ext cx="6810375" cy="3533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49" y="4406168"/>
            <a:ext cx="2660703" cy="2109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98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04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시점을 변경하여 조직간 분석하기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-3.xlsx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45" y="1103309"/>
            <a:ext cx="6810375" cy="35337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281" y="4375514"/>
            <a:ext cx="2490384" cy="2154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74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04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시점을 변경하여 조직간 분석하기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-3.xlsx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86" y="1052735"/>
            <a:ext cx="2849628" cy="25032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573" y="3033470"/>
            <a:ext cx="6425045" cy="321252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61780" y="1095998"/>
            <a:ext cx="527005" cy="205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9" idx="2"/>
            <a:endCxn id="22" idx="0"/>
          </p:cNvCxnSpPr>
          <p:nvPr/>
        </p:nvCxnSpPr>
        <p:spPr>
          <a:xfrm flipH="1">
            <a:off x="978870" y="1301723"/>
            <a:ext cx="146413" cy="903416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89017" y="2205139"/>
            <a:ext cx="579706" cy="273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2" idx="2"/>
            <a:endCxn id="26" idx="1"/>
          </p:cNvCxnSpPr>
          <p:nvPr/>
        </p:nvCxnSpPr>
        <p:spPr>
          <a:xfrm>
            <a:off x="978870" y="2478960"/>
            <a:ext cx="596341" cy="76056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575211" y="3073858"/>
            <a:ext cx="771590" cy="331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>
            <a:off x="6036733" y="3632200"/>
            <a:ext cx="889000" cy="812800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5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" y="-12746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" y="-12746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" y="-12746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" y="-12746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" y="-12746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" y="-12746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 rot="5400000">
            <a:off x="-2155280" y="2910449"/>
            <a:ext cx="5953959" cy="699777"/>
            <a:chOff x="-46303" y="-128602"/>
            <a:chExt cx="8938783" cy="667990"/>
          </a:xfrm>
        </p:grpSpPr>
        <p:sp>
          <p:nvSpPr>
            <p:cNvPr id="11" name="Rectangle 2"/>
            <p:cNvSpPr>
              <a:spLocks noChangeArrowheads="1"/>
            </p:cNvSpPr>
            <p:nvPr/>
          </p:nvSpPr>
          <p:spPr bwMode="auto">
            <a:xfrm>
              <a:off x="-46303" y="-128602"/>
              <a:ext cx="277340" cy="352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-46302" y="-128601"/>
              <a:ext cx="277340" cy="352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Rectangle 2"/>
            <p:cNvSpPr>
              <a:spLocks noChangeArrowheads="1"/>
            </p:cNvSpPr>
            <p:nvPr/>
          </p:nvSpPr>
          <p:spPr bwMode="auto">
            <a:xfrm>
              <a:off x="-46302" y="-128601"/>
              <a:ext cx="277340" cy="352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-46302" y="-128601"/>
              <a:ext cx="277340" cy="352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-46302" y="-128601"/>
              <a:ext cx="277340" cy="352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-46302" y="-128601"/>
              <a:ext cx="277340" cy="352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51721" y="154613"/>
              <a:ext cx="6696745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954310" y="542865"/>
            <a:ext cx="6783289" cy="43704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강M" pitchFamily="18" charset="-127"/>
                <a:ea typeface="HY강M" pitchFamily="18" charset="-127"/>
              </a:rPr>
              <a:t>Ⅰ. </a:t>
            </a: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HY강M" pitchFamily="18" charset="-127"/>
                <a:ea typeface="HY강M" pitchFamily="18" charset="-127"/>
              </a:rPr>
              <a:t>피벗 테이블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강M" pitchFamily="18" charset="-127"/>
                <a:ea typeface="HY강M" pitchFamily="18" charset="-127"/>
              </a:rPr>
              <a:t>     01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HY강M" pitchFamily="18" charset="-127"/>
                <a:ea typeface="HY강M" pitchFamily="18" charset="-127"/>
              </a:rPr>
              <a:t>피벗 테이블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    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02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한 항목의 분석을 위한 하위 수준 표시 기법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 03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피벗차트로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다항목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조건 분석하기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 04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시점을 변경하여 조직간 분석하기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05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날짜 데이터 그룹화하기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 06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날짜를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7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일 단위로 그룹화하기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07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포지셔닝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맵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작성하기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08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문제가 있는 항목의 개선점 찾기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09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특징을 파악하여 거래처 그룹 동향 파악하기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Ⅱ. </a:t>
            </a: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실무로 통하는 길</a:t>
            </a:r>
            <a:endParaRPr lang="en-US" altLang="ko-KR" sz="28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01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해 찾기로 계산하기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 02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대출금의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개월수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구하기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62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05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날짜데이터 그룹화하기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-4.xlsx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94" y="1611304"/>
            <a:ext cx="2597727" cy="47192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535" y="4305218"/>
            <a:ext cx="2794525" cy="1849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5576" y="1597462"/>
            <a:ext cx="2873244" cy="247177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174" y="1597462"/>
            <a:ext cx="2185916" cy="376029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501771" y="2196450"/>
            <a:ext cx="1813458" cy="94967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495402" y="2437121"/>
            <a:ext cx="930590" cy="5360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507429" y="1785192"/>
            <a:ext cx="635605" cy="33285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126494" y="1874937"/>
            <a:ext cx="579706" cy="273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4" idx="1"/>
            <a:endCxn id="26" idx="0"/>
          </p:cNvCxnSpPr>
          <p:nvPr/>
        </p:nvCxnSpPr>
        <p:spPr>
          <a:xfrm flipH="1">
            <a:off x="3984548" y="2011848"/>
            <a:ext cx="141946" cy="14249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517736" y="2154340"/>
            <a:ext cx="933624" cy="273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endCxn id="34" idx="0"/>
          </p:cNvCxnSpPr>
          <p:nvPr/>
        </p:nvCxnSpPr>
        <p:spPr>
          <a:xfrm>
            <a:off x="3984548" y="2428161"/>
            <a:ext cx="3695782" cy="1174314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6853344" y="3602475"/>
            <a:ext cx="1653972" cy="645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82971" y="4883855"/>
            <a:ext cx="701445" cy="301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stCxn id="34" idx="2"/>
            <a:endCxn id="36" idx="0"/>
          </p:cNvCxnSpPr>
          <p:nvPr/>
        </p:nvCxnSpPr>
        <p:spPr>
          <a:xfrm flipH="1">
            <a:off x="7633694" y="4248130"/>
            <a:ext cx="46636" cy="63572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04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05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날짜데이터 그룹화하기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-4.xlsx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04" y="1052735"/>
            <a:ext cx="2805259" cy="36568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388" y="1077056"/>
            <a:ext cx="2637086" cy="1747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11" y="1077056"/>
            <a:ext cx="2361570" cy="48254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1619" y="3667380"/>
            <a:ext cx="2747294" cy="1267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아래쪽 화살표 15"/>
          <p:cNvSpPr/>
          <p:nvPr/>
        </p:nvSpPr>
        <p:spPr>
          <a:xfrm>
            <a:off x="4461935" y="3031067"/>
            <a:ext cx="804333" cy="499533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74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05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날짜데이터 그룹화하기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-4.xlsx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49" y="1020611"/>
            <a:ext cx="5719105" cy="555941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927463" y="3632856"/>
            <a:ext cx="1238615" cy="18506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44401" y="2866340"/>
            <a:ext cx="1238615" cy="58967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72605" y="2883641"/>
            <a:ext cx="1362477" cy="4873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79210" y="2892107"/>
            <a:ext cx="1362477" cy="4873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11342" y="1475151"/>
            <a:ext cx="5488989" cy="71350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555113" y="1180486"/>
            <a:ext cx="527005" cy="273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4" idx="3"/>
            <a:endCxn id="26" idx="1"/>
          </p:cNvCxnSpPr>
          <p:nvPr/>
        </p:nvCxnSpPr>
        <p:spPr>
          <a:xfrm>
            <a:off x="3082118" y="1317397"/>
            <a:ext cx="3848827" cy="50800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930945" y="1434778"/>
            <a:ext cx="479095" cy="7812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909418" y="3432805"/>
            <a:ext cx="1242654" cy="205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798782" y="2853998"/>
            <a:ext cx="527005" cy="533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021912" y="6145204"/>
            <a:ext cx="637677" cy="301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3" idx="3"/>
            <a:endCxn id="27" idx="0"/>
          </p:cNvCxnSpPr>
          <p:nvPr/>
        </p:nvCxnSpPr>
        <p:spPr>
          <a:xfrm flipH="1">
            <a:off x="2530745" y="1831904"/>
            <a:ext cx="4369586" cy="160090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7" idx="3"/>
            <a:endCxn id="28" idx="1"/>
          </p:cNvCxnSpPr>
          <p:nvPr/>
        </p:nvCxnSpPr>
        <p:spPr>
          <a:xfrm flipV="1">
            <a:off x="3152072" y="3120798"/>
            <a:ext cx="1646710" cy="41487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8" idx="2"/>
            <a:endCxn id="29" idx="0"/>
          </p:cNvCxnSpPr>
          <p:nvPr/>
        </p:nvCxnSpPr>
        <p:spPr>
          <a:xfrm>
            <a:off x="5062285" y="3387597"/>
            <a:ext cx="1278466" cy="27576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20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05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날짜데이터 그룹화하기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-4.xlsx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75" y="1512222"/>
            <a:ext cx="7372050" cy="44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3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05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날짜데이터 그룹화하기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-4.xlsx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478" y="1038919"/>
            <a:ext cx="6147239" cy="400751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724299" y="4144252"/>
            <a:ext cx="3828745" cy="91089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568942" y="1052735"/>
            <a:ext cx="2303608" cy="339153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568942" y="4794900"/>
            <a:ext cx="2303608" cy="5036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790868" y="2183832"/>
            <a:ext cx="359951" cy="226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9" idx="3"/>
          </p:cNvCxnSpPr>
          <p:nvPr/>
        </p:nvCxnSpPr>
        <p:spPr>
          <a:xfrm>
            <a:off x="5150819" y="2296981"/>
            <a:ext cx="1516538" cy="2216749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546527" y="4539508"/>
            <a:ext cx="2201437" cy="226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28" y="2272234"/>
            <a:ext cx="3337686" cy="423508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724610" y="4336986"/>
            <a:ext cx="1819369" cy="440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09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05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날짜데이터 그룹화하기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-4.xlsx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74" y="1500220"/>
            <a:ext cx="7363252" cy="44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0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05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날짜데이터 그룹화하기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-4.xlsx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49" y="1792378"/>
            <a:ext cx="8329903" cy="307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419" y="1609193"/>
            <a:ext cx="2185916" cy="376029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06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날짜를</a:t>
              </a:r>
              <a:r>
                <a:rPr lang="en-US" altLang="ko-KR" b="1" dirty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7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일 단위로 그룹화하기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-4.xlsx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94" y="1611304"/>
            <a:ext cx="2597727" cy="471920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535" y="4305218"/>
            <a:ext cx="2794525" cy="1849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576" y="1597462"/>
            <a:ext cx="2873244" cy="247177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501771" y="2196450"/>
            <a:ext cx="1813458" cy="94967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495402" y="2437121"/>
            <a:ext cx="930590" cy="53606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507429" y="1785192"/>
            <a:ext cx="635605" cy="33285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126494" y="1874937"/>
            <a:ext cx="579706" cy="273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4" idx="1"/>
            <a:endCxn id="26" idx="0"/>
          </p:cNvCxnSpPr>
          <p:nvPr/>
        </p:nvCxnSpPr>
        <p:spPr>
          <a:xfrm flipH="1">
            <a:off x="3984548" y="2011848"/>
            <a:ext cx="141946" cy="14249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517736" y="2154340"/>
            <a:ext cx="933624" cy="273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endCxn id="28" idx="0"/>
          </p:cNvCxnSpPr>
          <p:nvPr/>
        </p:nvCxnSpPr>
        <p:spPr>
          <a:xfrm>
            <a:off x="3984548" y="2419694"/>
            <a:ext cx="3695782" cy="117431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853344" y="3594009"/>
            <a:ext cx="1653972" cy="186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274504" y="4892322"/>
            <a:ext cx="701445" cy="301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8" idx="2"/>
            <a:endCxn id="34" idx="0"/>
          </p:cNvCxnSpPr>
          <p:nvPr/>
        </p:nvCxnSpPr>
        <p:spPr>
          <a:xfrm>
            <a:off x="7680330" y="3780878"/>
            <a:ext cx="723834" cy="66270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8140661" y="4443585"/>
            <a:ext cx="527005" cy="301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>
            <a:stCxn id="34" idx="1"/>
            <a:endCxn id="29" idx="0"/>
          </p:cNvCxnSpPr>
          <p:nvPr/>
        </p:nvCxnSpPr>
        <p:spPr>
          <a:xfrm flipH="1">
            <a:off x="7625227" y="4594187"/>
            <a:ext cx="515434" cy="29813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11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06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날짜를</a:t>
              </a:r>
              <a:r>
                <a:rPr lang="en-US" altLang="ko-KR" b="1" dirty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7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일 단위로 그룹화하기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-4.xlsx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37" y="1342496"/>
            <a:ext cx="42005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6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07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포지셔닝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맵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작성하기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교차표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42" y="1086602"/>
            <a:ext cx="4085516" cy="4290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485" y="1090538"/>
            <a:ext cx="2747294" cy="2141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485" y="3533450"/>
            <a:ext cx="1834153" cy="265283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258065" y="3433108"/>
            <a:ext cx="1498725" cy="2463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605972" y="2796787"/>
            <a:ext cx="1242654" cy="301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216942" y="5904061"/>
            <a:ext cx="1819369" cy="301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4" idx="2"/>
          </p:cNvCxnSpPr>
          <p:nvPr/>
        </p:nvCxnSpPr>
        <p:spPr>
          <a:xfrm flipH="1">
            <a:off x="6197600" y="3097990"/>
            <a:ext cx="1029699" cy="2798334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5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01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피벗테이블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대량의 데이터를 손쉽게 집계하는 피벗 테이블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5" y="1150028"/>
            <a:ext cx="7149564" cy="211954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99065" y="1295400"/>
            <a:ext cx="524934" cy="19657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272206" y="1286932"/>
            <a:ext cx="1022948" cy="196570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52" y="3605681"/>
            <a:ext cx="5650333" cy="283005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856" y="4423786"/>
            <a:ext cx="2440289" cy="1746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직사각형 29"/>
          <p:cNvSpPr/>
          <p:nvPr/>
        </p:nvSpPr>
        <p:spPr>
          <a:xfrm>
            <a:off x="642654" y="3937000"/>
            <a:ext cx="1237767" cy="231603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774545" y="3744800"/>
            <a:ext cx="3884646" cy="199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1507066" y="3294970"/>
            <a:ext cx="250546" cy="404964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302427" y="3944369"/>
            <a:ext cx="323815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rot="5400000">
            <a:off x="25780" y="3698833"/>
            <a:ext cx="521509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224949" y="3428251"/>
            <a:ext cx="4245233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rot="5400000">
            <a:off x="4388318" y="3336858"/>
            <a:ext cx="182785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82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07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포지셔닝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맵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작성하기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교차표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40" y="1101799"/>
            <a:ext cx="3986045" cy="429376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571" y="1073378"/>
            <a:ext cx="4085516" cy="429018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22526" y="4027404"/>
            <a:ext cx="1362477" cy="4873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7" idx="2"/>
            <a:endCxn id="28" idx="1"/>
          </p:cNvCxnSpPr>
          <p:nvPr/>
        </p:nvCxnSpPr>
        <p:spPr>
          <a:xfrm>
            <a:off x="1453024" y="3992340"/>
            <a:ext cx="1316010" cy="1040146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39458" y="3461177"/>
            <a:ext cx="1362477" cy="33285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485750" y="2189476"/>
            <a:ext cx="933624" cy="301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70914" y="2872037"/>
            <a:ext cx="3545436" cy="273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01218" y="3786615"/>
            <a:ext cx="1503611" cy="205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769034" y="4866824"/>
            <a:ext cx="771590" cy="331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endCxn id="24" idx="2"/>
          </p:cNvCxnSpPr>
          <p:nvPr/>
        </p:nvCxnSpPr>
        <p:spPr>
          <a:xfrm flipH="1">
            <a:off x="1420697" y="3131436"/>
            <a:ext cx="907592" cy="662596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endCxn id="26" idx="0"/>
          </p:cNvCxnSpPr>
          <p:nvPr/>
        </p:nvCxnSpPr>
        <p:spPr>
          <a:xfrm>
            <a:off x="1952563" y="2508959"/>
            <a:ext cx="491069" cy="36307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57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07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포지셔닝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맵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작성하기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교차표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10" y="1438357"/>
            <a:ext cx="7590580" cy="5165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9467" y="999068"/>
            <a:ext cx="6000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앞에서 생성한 피벗테이블을 새로운 시트로 복사 후 작업 수행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626798" y="1591519"/>
            <a:ext cx="4563269" cy="8299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495131" y="1667932"/>
            <a:ext cx="2872159" cy="34702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219635" y="1997716"/>
            <a:ext cx="1218076" cy="38173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771831" y="2260182"/>
            <a:ext cx="1218076" cy="38173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232325" y="1675837"/>
            <a:ext cx="265089" cy="1618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542921" y="1419744"/>
            <a:ext cx="395946" cy="248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5" idx="3"/>
            <a:endCxn id="27" idx="1"/>
          </p:cNvCxnSpPr>
          <p:nvPr/>
        </p:nvCxnSpPr>
        <p:spPr>
          <a:xfrm>
            <a:off x="1938867" y="1544208"/>
            <a:ext cx="3268613" cy="37969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207480" y="1799437"/>
            <a:ext cx="297480" cy="248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226740" y="2197824"/>
            <a:ext cx="479095" cy="485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27" idx="2"/>
          </p:cNvCxnSpPr>
          <p:nvPr/>
        </p:nvCxnSpPr>
        <p:spPr>
          <a:xfrm>
            <a:off x="5356220" y="2048365"/>
            <a:ext cx="166039" cy="12943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80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07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포지셔닝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맵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작성하기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교차표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15" y="1057095"/>
            <a:ext cx="4156364" cy="25024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188" y="2726350"/>
            <a:ext cx="7748293" cy="360415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340261" y="2334991"/>
            <a:ext cx="1242654" cy="793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306258" y="4511011"/>
            <a:ext cx="1242654" cy="301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20125" y="2726350"/>
            <a:ext cx="5920605" cy="6264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43028" y="3437309"/>
            <a:ext cx="911481" cy="28313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9" idx="2"/>
            <a:endCxn id="22" idx="1"/>
          </p:cNvCxnSpPr>
          <p:nvPr/>
        </p:nvCxnSpPr>
        <p:spPr>
          <a:xfrm>
            <a:off x="3961588" y="2414307"/>
            <a:ext cx="3344670" cy="2247306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37461" y="220326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※ </a:t>
            </a:r>
            <a:r>
              <a:rPr lang="ko-KR" altLang="en-US" dirty="0" smtClean="0"/>
              <a:t>더블클릭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27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07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포지셔닝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맵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작성하기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교차표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40" y="1234802"/>
            <a:ext cx="7607119" cy="530279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68441" y="1710267"/>
            <a:ext cx="2393002" cy="482733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466361" y="1774539"/>
            <a:ext cx="1909198" cy="6080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141688" y="1774539"/>
            <a:ext cx="2310130" cy="6080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027028" y="1000554"/>
            <a:ext cx="1909198" cy="608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93157" y="1769852"/>
            <a:ext cx="941805" cy="629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5" idx="3"/>
            <a:endCxn id="23" idx="1"/>
          </p:cNvCxnSpPr>
          <p:nvPr/>
        </p:nvCxnSpPr>
        <p:spPr>
          <a:xfrm>
            <a:off x="4316269" y="1583510"/>
            <a:ext cx="1176888" cy="50118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731483" y="1436635"/>
            <a:ext cx="584786" cy="293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500" y="3422555"/>
            <a:ext cx="502920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07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포지셔닝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맵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작성하기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교차표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11" y="1244349"/>
            <a:ext cx="8205978" cy="49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07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포지셔닝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맵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작성하기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교차표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14" y="1296016"/>
            <a:ext cx="3307773" cy="47192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2" y="2080433"/>
            <a:ext cx="3267075" cy="2657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314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07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포지셔닝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맵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작성하기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교차표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34" y="1133904"/>
            <a:ext cx="2904732" cy="2896859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013971" y="1163100"/>
            <a:ext cx="2525095" cy="78930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07573" y="2493658"/>
            <a:ext cx="2525095" cy="8682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66" y="1132722"/>
            <a:ext cx="2463905" cy="3321942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623247" y="3450477"/>
            <a:ext cx="2295541" cy="95506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555515" y="1968809"/>
            <a:ext cx="2295541" cy="95506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289683" y="1137288"/>
            <a:ext cx="1724674" cy="78930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08" y="1161952"/>
            <a:ext cx="2479649" cy="333768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6230988" y="2051988"/>
            <a:ext cx="2295541" cy="139830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247916" y="4013160"/>
            <a:ext cx="2295541" cy="49009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939316" y="1213377"/>
            <a:ext cx="1724674" cy="78930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1066800" y="4588933"/>
            <a:ext cx="7010400" cy="304800"/>
          </a:xfrm>
          <a:prstGeom prst="rightArrow">
            <a:avLst/>
          </a:prstGeom>
          <a:gradFill>
            <a:gsLst>
              <a:gs pos="100000">
                <a:srgbClr val="0070C0"/>
              </a:gs>
              <a:gs pos="0">
                <a:schemeClr val="accent1">
                  <a:tint val="44500"/>
                  <a:satMod val="1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32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07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포지셔닝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맵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작성하기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교차표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362" y="1273704"/>
            <a:ext cx="48672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07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포지셔닝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맵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작성하기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교차표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17" y="1563308"/>
            <a:ext cx="4353161" cy="42901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9467" y="999068"/>
            <a:ext cx="6000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앞에서 생성한 피벗테이블을 새로운 시트로 복사 후 작업 수행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092" y="2475011"/>
            <a:ext cx="2731550" cy="2086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18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07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포지셔닝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맵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작성하기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교차표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9467" y="999068"/>
            <a:ext cx="6000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앞에서 생성한 피벗테이블을 새로운 시트로 복사 후 작업 수행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601" y="1432828"/>
            <a:ext cx="6218802" cy="516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8"/>
          <p:cNvSpPr/>
          <p:nvPr/>
        </p:nvSpPr>
        <p:spPr>
          <a:xfrm>
            <a:off x="251299" y="4291527"/>
            <a:ext cx="8551927" cy="151366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  <a:effectLst>
            <a:innerShdw blurRad="38100">
              <a:prstClr val="black">
                <a:alpha val="5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prstClr val="white"/>
              </a:solidFill>
              <a:cs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01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피벗테이블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피벗 테이블 각 부의 명칭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65" y="1100741"/>
            <a:ext cx="3948962" cy="25957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212" y="1491934"/>
            <a:ext cx="2763037" cy="1865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00592" y="4319451"/>
            <a:ext cx="72971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① 필터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피벗 테이블에 조건 항목을 배치하는 영역입니다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② 값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집계 항목을 표시하는 영역입니다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③ 행 레이블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행 항목을 표시하는 영역입니다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④ 필터 아이콘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배치된 필드의 항목 중에서 원하는 필드만 표시합니다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⑤ 열 레이블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열 항목을 표시하는 영역입니다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3658" y="1089753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 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385370" y="1279500"/>
            <a:ext cx="1785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84937" y="1143650"/>
            <a:ext cx="954669" cy="261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9302" y="1538251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81014" y="1727998"/>
            <a:ext cx="1785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80581" y="1604041"/>
            <a:ext cx="943419" cy="224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3654" y="2413470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85366" y="2603217"/>
            <a:ext cx="1785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584933" y="1838378"/>
            <a:ext cx="943419" cy="1519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39606" y="1614988"/>
            <a:ext cx="2762428" cy="437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376996" y="1647108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⑤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312948" y="1836855"/>
            <a:ext cx="1785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540229" y="1151192"/>
            <a:ext cx="929953" cy="241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551437" y="1090331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④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487389" y="1280078"/>
            <a:ext cx="1785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6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07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포지셔닝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맵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작성하기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교차표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0" y="1174795"/>
            <a:ext cx="5789425" cy="54029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39467" y="1574800"/>
            <a:ext cx="20377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[</a:t>
            </a:r>
            <a:r>
              <a:rPr lang="ko-KR" altLang="en-US" sz="4000" dirty="0" smtClean="0"/>
              <a:t>단축키</a:t>
            </a:r>
            <a:r>
              <a:rPr lang="en-US" altLang="ko-KR" sz="4000" dirty="0" smtClean="0"/>
              <a:t>]</a:t>
            </a:r>
          </a:p>
          <a:p>
            <a:r>
              <a:rPr lang="en-US" altLang="ko-KR" sz="4000" dirty="0" smtClean="0"/>
              <a:t>CTRL + D</a:t>
            </a:r>
            <a:endParaRPr lang="ko-KR" alt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6815668" y="2726265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아래로 서식 복사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436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07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포지셔닝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맵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작성하기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교차표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9" y="1080458"/>
            <a:ext cx="8099600" cy="35456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722" y="4652660"/>
            <a:ext cx="2504695" cy="1960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310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07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포지셔닝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맵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작성하기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교차표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283758"/>
            <a:ext cx="7048500" cy="50863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046905" y="1955801"/>
            <a:ext cx="6049345" cy="9787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23154" y="1281710"/>
            <a:ext cx="1927508" cy="311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10593" y="4185126"/>
            <a:ext cx="7319708" cy="55247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73213" y="1578044"/>
            <a:ext cx="1196831" cy="311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5" idx="3"/>
            <a:endCxn id="26" idx="1"/>
          </p:cNvCxnSpPr>
          <p:nvPr/>
        </p:nvCxnSpPr>
        <p:spPr>
          <a:xfrm>
            <a:off x="1427878" y="2651902"/>
            <a:ext cx="5378447" cy="292048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93446" y="2494968"/>
            <a:ext cx="334432" cy="313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806325" y="5415455"/>
            <a:ext cx="1270005" cy="313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46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07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포지셔닝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맵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작성하기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교차표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50" y="1837154"/>
            <a:ext cx="8776195" cy="46515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9467" y="999068"/>
            <a:ext cx="3193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새로운 시트로 복사 후 작업 수행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397935" y="1278469"/>
            <a:ext cx="2279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아래와 같이 서식 변경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187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07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포지셔닝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맵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작성하기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교차표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2" y="1120145"/>
            <a:ext cx="8776195" cy="465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0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07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포지셔닝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맵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작성하기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교차표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1290109"/>
            <a:ext cx="61341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8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08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문제가 있는 항목의 개선점 찾기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크로스 집계표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65" y="1100929"/>
            <a:ext cx="4408265" cy="4825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905" y="1960890"/>
            <a:ext cx="2707934" cy="2936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52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08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문제가 있는 항목의 개선점 찾기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크로스 집계표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18" y="1371601"/>
            <a:ext cx="6442364" cy="5334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9467" y="999068"/>
            <a:ext cx="6000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앞에서 생성한 피벗테이블을 새로운 시트로 복사 후 작업 수행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011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08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문제가 있는 항목의 개선점 찾기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크로스 집계표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91" y="1150084"/>
            <a:ext cx="5533946" cy="45578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85466" y="1574800"/>
            <a:ext cx="20377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[</a:t>
            </a:r>
            <a:r>
              <a:rPr lang="ko-KR" altLang="en-US" sz="4000" dirty="0" smtClean="0"/>
              <a:t>단축키</a:t>
            </a:r>
            <a:r>
              <a:rPr lang="en-US" altLang="ko-KR" sz="4000" dirty="0" smtClean="0"/>
              <a:t>]</a:t>
            </a:r>
          </a:p>
          <a:p>
            <a:r>
              <a:rPr lang="en-US" altLang="ko-KR" sz="4000" dirty="0" smtClean="0"/>
              <a:t>CTRL + D</a:t>
            </a:r>
            <a:endParaRPr lang="ko-KR" altLang="en-US" sz="4000" dirty="0"/>
          </a:p>
        </p:txBody>
      </p:sp>
      <p:sp>
        <p:nvSpPr>
          <p:cNvPr id="19" name="TextBox 18"/>
          <p:cNvSpPr txBox="1"/>
          <p:nvPr/>
        </p:nvSpPr>
        <p:spPr>
          <a:xfrm>
            <a:off x="6561667" y="2726265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아래로 서식 복사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6607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08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문제가 있는 항목의 개선점 찾기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크로스 집계표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71" y="1054838"/>
            <a:ext cx="8509459" cy="551033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619324" y="1658476"/>
            <a:ext cx="245851" cy="248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327113" y="2971799"/>
            <a:ext cx="1026986" cy="3577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15640" y="1342921"/>
            <a:ext cx="5954044" cy="11556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558264" y="1349367"/>
            <a:ext cx="1425350" cy="78930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2" idx="0"/>
          </p:cNvCxnSpPr>
          <p:nvPr/>
        </p:nvCxnSpPr>
        <p:spPr>
          <a:xfrm flipV="1">
            <a:off x="3840606" y="1803400"/>
            <a:ext cx="2778718" cy="1168399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80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01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피벗테이블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리스트 범위 자동 인식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15" name="모서리가 둥근 직사각형 8"/>
          <p:cNvSpPr/>
          <p:nvPr/>
        </p:nvSpPr>
        <p:spPr>
          <a:xfrm>
            <a:off x="251299" y="1014918"/>
            <a:ext cx="8551927" cy="115254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  <a:effectLst>
            <a:innerShdw blurRad="38100">
              <a:prstClr val="black">
                <a:alpha val="5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1799" y="1106083"/>
            <a:ext cx="8359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피벗 테이블은 </a:t>
            </a:r>
            <a:r>
              <a:rPr lang="en-US" altLang="ko-KR" dirty="0" smtClean="0"/>
              <a:t>[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] → [</a:t>
            </a:r>
            <a:r>
              <a:rPr lang="ko-KR" altLang="en-US" dirty="0" smtClean="0"/>
              <a:t>피벗테이블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누르면 아래와 같이 자동으로 범위가</a:t>
            </a:r>
            <a:endParaRPr lang="en-US" altLang="ko-KR" dirty="0" smtClean="0"/>
          </a:p>
          <a:p>
            <a:r>
              <a:rPr lang="ko-KR" altLang="en-US" dirty="0" smtClean="0"/>
              <a:t>지정이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데이터 중간에 전체가 공백인 열 또는 행이 있으면 원하는 </a:t>
            </a:r>
            <a:endParaRPr lang="en-US" altLang="ko-KR" dirty="0" smtClean="0"/>
          </a:p>
          <a:p>
            <a:r>
              <a:rPr lang="ko-KR" altLang="en-US" dirty="0" smtClean="0"/>
              <a:t>범위의 데이터 지정이 되지 않을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3" y="2362262"/>
            <a:ext cx="8087138" cy="42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2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08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문제가 있는 항목의 개선점 찾기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크로스 집계표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92" y="1121544"/>
            <a:ext cx="8061614" cy="53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0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08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문제가 있는 항목의 개선점 찾기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크로스 집계표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06" y="1049538"/>
            <a:ext cx="6941585" cy="47589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374468" y="1219198"/>
            <a:ext cx="16690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[</a:t>
            </a:r>
            <a:r>
              <a:rPr lang="ko-KR" altLang="en-US" sz="3200" dirty="0" smtClean="0"/>
              <a:t>단축키</a:t>
            </a:r>
            <a:r>
              <a:rPr lang="en-US" altLang="ko-KR" sz="3200" dirty="0" smtClean="0"/>
              <a:t>]</a:t>
            </a:r>
          </a:p>
          <a:p>
            <a:r>
              <a:rPr lang="en-US" altLang="ko-KR" sz="3200" dirty="0" smtClean="0"/>
              <a:t>CTRL + D</a:t>
            </a:r>
            <a:endParaRPr lang="ko-KR" alt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7509936" y="2158997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아래로 서식 복사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2214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08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문제가 있는 항목의 개선점 찾기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크로스 집계표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95" y="1462086"/>
            <a:ext cx="3048000" cy="454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883" y="2594579"/>
            <a:ext cx="2763037" cy="1668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389467" y="999068"/>
            <a:ext cx="5296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앞에서 다루던 데이터로 새로운 피벗테이블을 만듭니다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2903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08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문제가 있는 항목의 개선점 찾기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크로스 집계표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26" y="1036944"/>
            <a:ext cx="4723142" cy="554611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102" y="2354485"/>
            <a:ext cx="2519008" cy="2149029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461000" y="3149600"/>
            <a:ext cx="711200" cy="618067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endCxn id="26" idx="1"/>
          </p:cNvCxnSpPr>
          <p:nvPr/>
        </p:nvCxnSpPr>
        <p:spPr>
          <a:xfrm>
            <a:off x="3259829" y="4795433"/>
            <a:ext cx="250116" cy="33720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080773" y="1247700"/>
            <a:ext cx="489642" cy="285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485477" y="1523135"/>
            <a:ext cx="867431" cy="2593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18083" y="3810374"/>
            <a:ext cx="1859416" cy="98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509945" y="4975706"/>
            <a:ext cx="716885" cy="313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4" idx="2"/>
            <a:endCxn id="25" idx="0"/>
          </p:cNvCxnSpPr>
          <p:nvPr/>
        </p:nvCxnSpPr>
        <p:spPr>
          <a:xfrm>
            <a:off x="3919193" y="1782530"/>
            <a:ext cx="228598" cy="2027844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3897184" y="1331099"/>
            <a:ext cx="168840" cy="166009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344432" y="1532467"/>
            <a:ext cx="3104272" cy="9787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399213" y="1576952"/>
            <a:ext cx="989116" cy="88976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17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08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문제가 있는 항목의 개선점 찾기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크로스 집계표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41" y="941655"/>
            <a:ext cx="7741786" cy="577055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01107" y="1291594"/>
            <a:ext cx="4539759" cy="8288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190805" y="1316993"/>
            <a:ext cx="1195460" cy="8288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858613" y="1717272"/>
            <a:ext cx="1195460" cy="51467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253448" y="1255042"/>
            <a:ext cx="304029" cy="235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260170" y="1697032"/>
            <a:ext cx="592467" cy="556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364480" y="1490856"/>
            <a:ext cx="192997" cy="206176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585696" y="1006854"/>
            <a:ext cx="367875" cy="235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5" idx="3"/>
            <a:endCxn id="22" idx="1"/>
          </p:cNvCxnSpPr>
          <p:nvPr/>
        </p:nvCxnSpPr>
        <p:spPr>
          <a:xfrm>
            <a:off x="1953571" y="1124761"/>
            <a:ext cx="3299877" cy="24818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03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08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문제가 있는 항목의 개선점 찾기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크로스 집계표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03" y="1369109"/>
            <a:ext cx="7378593" cy="44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5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08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문제가 있는 항목의 개선점 찾기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크로스 집계표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520" y="1071163"/>
            <a:ext cx="6694960" cy="537607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093425" y="1485702"/>
            <a:ext cx="4539759" cy="8288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196583" y="1515804"/>
            <a:ext cx="1750274" cy="51467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71329" y="2271664"/>
            <a:ext cx="987984" cy="4253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648269" y="1859707"/>
            <a:ext cx="276390" cy="194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651169" y="2221967"/>
            <a:ext cx="538606" cy="556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728549" y="2015791"/>
            <a:ext cx="192997" cy="206176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85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08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문제가 있는 항목의 개선점 찾기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크로스 집계표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9467" y="999068"/>
            <a:ext cx="5086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앞에서 작업하던 데이터로 돌아가서 새로운 차트 생성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33" y="1481844"/>
            <a:ext cx="7964932" cy="44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9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08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문제가 있는 항목의 개선점 찾기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크로스 집계표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37" y="1081798"/>
            <a:ext cx="5903925" cy="538867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690572" y="1631102"/>
            <a:ext cx="3751867" cy="6227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628528" y="1622061"/>
            <a:ext cx="987984" cy="91177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496681" y="1653732"/>
            <a:ext cx="867431" cy="556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805133" y="1303827"/>
            <a:ext cx="538606" cy="285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21" idx="1"/>
          </p:cNvCxnSpPr>
          <p:nvPr/>
        </p:nvCxnSpPr>
        <p:spPr>
          <a:xfrm>
            <a:off x="2343739" y="1446495"/>
            <a:ext cx="3152942" cy="48525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571" y="3305357"/>
            <a:ext cx="5039678" cy="302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08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문제가 있는 항목의 개선점 찾기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크로스 집계표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38" y="1321153"/>
            <a:ext cx="7553122" cy="421569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318507" y="2471892"/>
            <a:ext cx="592467" cy="2593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36" y="1705504"/>
            <a:ext cx="45815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6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01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피벗테이블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리스트 범위 자동 인식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15" name="모서리가 둥근 직사각형 8"/>
          <p:cNvSpPr/>
          <p:nvPr/>
        </p:nvSpPr>
        <p:spPr>
          <a:xfrm>
            <a:off x="251299" y="1014918"/>
            <a:ext cx="8551927" cy="115254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  <a:effectLst>
            <a:innerShdw blurRad="38100">
              <a:prstClr val="black">
                <a:alpha val="5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1799" y="1131484"/>
            <a:ext cx="8359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피벗 테이블은 </a:t>
            </a:r>
            <a:r>
              <a:rPr lang="en-US" altLang="ko-KR" dirty="0" smtClean="0"/>
              <a:t>[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] → [</a:t>
            </a:r>
            <a:r>
              <a:rPr lang="ko-KR" altLang="en-US" dirty="0" smtClean="0"/>
              <a:t>피벗테이블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누르면 아래와 같이 자동으로 범위가</a:t>
            </a:r>
            <a:endParaRPr lang="en-US" altLang="ko-KR" dirty="0" smtClean="0"/>
          </a:p>
          <a:p>
            <a:r>
              <a:rPr lang="ko-KR" altLang="en-US" dirty="0" smtClean="0"/>
              <a:t>지정이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데이터 중간에 전체가 공백인 열 또는 행이 있으면 원하는 </a:t>
            </a:r>
            <a:endParaRPr lang="en-US" altLang="ko-KR" dirty="0" smtClean="0"/>
          </a:p>
          <a:p>
            <a:r>
              <a:rPr lang="ko-KR" altLang="en-US" dirty="0" smtClean="0"/>
              <a:t>범위의 데이터 지정이 되지 않을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66" y="2627256"/>
            <a:ext cx="7998268" cy="338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9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08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문제가 있는 항목의 개선점 찾기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크로스 집계표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03" y="1237754"/>
            <a:ext cx="7378593" cy="44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2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09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문제가 있는 항목의 개선점 찾기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크로스 집계표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89" y="1333011"/>
            <a:ext cx="4242955" cy="47192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737" y="1880946"/>
            <a:ext cx="2794525" cy="2164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574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09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문제가 있는 항목의 개선점 찾기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크로스 집계표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9467" y="999068"/>
            <a:ext cx="3193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새로운 시트로 복사 후 작업 수행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78" y="1376245"/>
            <a:ext cx="8013843" cy="524004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65078" y="1648037"/>
            <a:ext cx="4379455" cy="8326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534867" y="1664966"/>
            <a:ext cx="2991227" cy="8326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004800" y="2029043"/>
            <a:ext cx="276390" cy="194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07700" y="2391303"/>
            <a:ext cx="538606" cy="556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5085080" y="2185127"/>
            <a:ext cx="192997" cy="206176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399429" y="1430187"/>
            <a:ext cx="367875" cy="235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6" idx="3"/>
            <a:endCxn id="23" idx="1"/>
          </p:cNvCxnSpPr>
          <p:nvPr/>
        </p:nvCxnSpPr>
        <p:spPr>
          <a:xfrm>
            <a:off x="1767304" y="1548094"/>
            <a:ext cx="3237496" cy="57839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2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09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문제가 있는 항목의 개선점 찾기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크로스 집계표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87" y="1153295"/>
            <a:ext cx="8122227" cy="47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1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실무로 통하는 길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01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해 찾기로 계산하기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해찾기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83" y="1124898"/>
            <a:ext cx="1216566" cy="42352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306" y="1120547"/>
            <a:ext cx="6965159" cy="501980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961780" y="3744999"/>
            <a:ext cx="5462553" cy="175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59817" y="2979587"/>
            <a:ext cx="954174" cy="235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2"/>
            <a:endCxn id="19" idx="1"/>
          </p:cNvCxnSpPr>
          <p:nvPr/>
        </p:nvCxnSpPr>
        <p:spPr>
          <a:xfrm>
            <a:off x="2336904" y="3215401"/>
            <a:ext cx="624876" cy="617319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335748" y="5470177"/>
            <a:ext cx="489642" cy="235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4572002" y="3889487"/>
            <a:ext cx="8567" cy="158069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8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실무로 통하는 길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01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해 찾기로 계산하기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해찾기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28" y="1093431"/>
            <a:ext cx="3177385" cy="51811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18475" y="1100669"/>
            <a:ext cx="4358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해 찾기 기능이 보이지 않는 경우 이 작업 수행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941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실무로 통하는 길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01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해 찾기로 계산하기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해찾기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13" y="1257453"/>
            <a:ext cx="8029373" cy="214175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139331" y="3145600"/>
            <a:ext cx="716885" cy="2593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endCxn id="21" idx="2"/>
          </p:cNvCxnSpPr>
          <p:nvPr/>
        </p:nvCxnSpPr>
        <p:spPr>
          <a:xfrm flipV="1">
            <a:off x="2573867" y="1450803"/>
            <a:ext cx="67839" cy="169479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474490" y="1255916"/>
            <a:ext cx="334432" cy="194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035704" y="1416783"/>
            <a:ext cx="489642" cy="194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1" idx="3"/>
            <a:endCxn id="22" idx="1"/>
          </p:cNvCxnSpPr>
          <p:nvPr/>
        </p:nvCxnSpPr>
        <p:spPr>
          <a:xfrm>
            <a:off x="2808922" y="1353360"/>
            <a:ext cx="5226782" cy="16086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0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실무로 통하는 길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01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해 찾기로 계산하기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해찾기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50" y="1263491"/>
            <a:ext cx="8492900" cy="492659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101011" y="1711683"/>
            <a:ext cx="3391056" cy="193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733800" y="2473686"/>
            <a:ext cx="4777619" cy="218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373895" y="2932762"/>
            <a:ext cx="1080495" cy="2573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7865537" y="1905000"/>
            <a:ext cx="9677" cy="568686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7882469" y="2683229"/>
            <a:ext cx="9677" cy="26529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00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실무로 통하는 길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01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해 찾기로 계산하기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7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해찾기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12" y="1138763"/>
            <a:ext cx="5818909" cy="1905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091" y="3885965"/>
            <a:ext cx="581890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9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실무로 통하는 길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01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해 찾기로 계산하기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해찾기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091" y="3709233"/>
            <a:ext cx="5818909" cy="1905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3" y="1122343"/>
            <a:ext cx="581890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2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01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피벗테이블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리스트 범위 자동 인식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15" name="모서리가 둥근 직사각형 8"/>
          <p:cNvSpPr/>
          <p:nvPr/>
        </p:nvSpPr>
        <p:spPr>
          <a:xfrm>
            <a:off x="251299" y="1014918"/>
            <a:ext cx="8551927" cy="115254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  <a:effectLst>
            <a:innerShdw blurRad="38100">
              <a:prstClr val="black">
                <a:alpha val="5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1799" y="1131484"/>
            <a:ext cx="8359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피벗 테이블은 </a:t>
            </a:r>
            <a:r>
              <a:rPr lang="en-US" altLang="ko-KR" dirty="0" smtClean="0"/>
              <a:t>[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] → [</a:t>
            </a:r>
            <a:r>
              <a:rPr lang="ko-KR" altLang="en-US" dirty="0" smtClean="0"/>
              <a:t>피벗테이블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누르면 아래와 같이 자동으로 범위가</a:t>
            </a:r>
            <a:endParaRPr lang="en-US" altLang="ko-KR" dirty="0" smtClean="0"/>
          </a:p>
          <a:p>
            <a:r>
              <a:rPr lang="ko-KR" altLang="en-US" dirty="0" smtClean="0"/>
              <a:t>지정이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데이터 중간에 전체가 공백인 열 또는 행이 있으면 원하는 </a:t>
            </a:r>
            <a:endParaRPr lang="en-US" altLang="ko-KR" dirty="0" smtClean="0"/>
          </a:p>
          <a:p>
            <a:r>
              <a:rPr lang="ko-KR" altLang="en-US" dirty="0" smtClean="0"/>
              <a:t>범위의 데이터 지정이 되지 않을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79" y="2509143"/>
            <a:ext cx="8016043" cy="33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2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실무로 통하는 길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01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해 찾기로 계산하기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해찾기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998" y="1143892"/>
            <a:ext cx="5946213" cy="546479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771396" y="6128771"/>
            <a:ext cx="1188545" cy="283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7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실무로 통하는 길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01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해 찾기로 계산하기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해찾기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147763"/>
            <a:ext cx="6753225" cy="51720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426891" y="4064956"/>
            <a:ext cx="1307400" cy="414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799464" y="2252357"/>
            <a:ext cx="1740149" cy="212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endCxn id="19" idx="0"/>
          </p:cNvCxnSpPr>
          <p:nvPr/>
        </p:nvCxnSpPr>
        <p:spPr>
          <a:xfrm flipH="1">
            <a:off x="2080591" y="2404533"/>
            <a:ext cx="3718874" cy="166042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53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실무로 통하는 길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01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해 찾기로 계산하기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해찾기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81" y="1015647"/>
            <a:ext cx="5570172" cy="553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2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실무로 통하는 길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01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해 찾기로 계산하기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대출금계산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</a:t>
            </a:r>
            <a:r>
              <a:rPr lang="en-US" altLang="ko-KR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08" y="1578672"/>
            <a:ext cx="8611185" cy="329425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66408" y="1995172"/>
            <a:ext cx="7141049" cy="8326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757732" y="2017082"/>
            <a:ext cx="1153247" cy="56874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068" y="3861825"/>
            <a:ext cx="3057525" cy="2609850"/>
          </a:xfrm>
          <a:prstGeom prst="rect">
            <a:avLst/>
          </a:prstGeom>
        </p:spPr>
      </p:pic>
      <p:cxnSp>
        <p:nvCxnSpPr>
          <p:cNvPr id="22" name="직선 화살표 연결선 21"/>
          <p:cNvCxnSpPr>
            <a:endCxn id="23" idx="1"/>
          </p:cNvCxnSpPr>
          <p:nvPr/>
        </p:nvCxnSpPr>
        <p:spPr>
          <a:xfrm flipV="1">
            <a:off x="2463190" y="2282479"/>
            <a:ext cx="4939859" cy="2408054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403049" y="1979122"/>
            <a:ext cx="378706" cy="606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415200" y="2819620"/>
            <a:ext cx="1438140" cy="212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274645" y="4556746"/>
            <a:ext cx="1188545" cy="311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296664" y="4417595"/>
            <a:ext cx="1438140" cy="11823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652535" y="5788371"/>
            <a:ext cx="982268" cy="455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4" idx="2"/>
            <a:endCxn id="26" idx="0"/>
          </p:cNvCxnSpPr>
          <p:nvPr/>
        </p:nvCxnSpPr>
        <p:spPr>
          <a:xfrm flipH="1">
            <a:off x="8015734" y="3032269"/>
            <a:ext cx="118536" cy="1385326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3" idx="3"/>
            <a:endCxn id="24" idx="0"/>
          </p:cNvCxnSpPr>
          <p:nvPr/>
        </p:nvCxnSpPr>
        <p:spPr>
          <a:xfrm>
            <a:off x="7781755" y="2282479"/>
            <a:ext cx="352515" cy="53714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7634803" y="5599906"/>
            <a:ext cx="273064" cy="47916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13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실무로 통하는 길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01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해 찾기로 계산하기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대출금계산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</a:t>
            </a:r>
            <a:r>
              <a:rPr lang="en-US" altLang="ko-KR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7" y="2000015"/>
            <a:ext cx="70675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8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" y="-12746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" y="-12746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" y="-12746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" y="-12746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" y="-12746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" y="-127465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 rot="5400000">
            <a:off x="-2155280" y="2910449"/>
            <a:ext cx="5953959" cy="699777"/>
            <a:chOff x="-46303" y="-128602"/>
            <a:chExt cx="8938783" cy="667990"/>
          </a:xfrm>
        </p:grpSpPr>
        <p:sp>
          <p:nvSpPr>
            <p:cNvPr id="11" name="Rectangle 2"/>
            <p:cNvSpPr>
              <a:spLocks noChangeArrowheads="1"/>
            </p:cNvSpPr>
            <p:nvPr/>
          </p:nvSpPr>
          <p:spPr bwMode="auto">
            <a:xfrm>
              <a:off x="-46303" y="-128602"/>
              <a:ext cx="277340" cy="352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-46302" y="-128601"/>
              <a:ext cx="277340" cy="352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Rectangle 2"/>
            <p:cNvSpPr>
              <a:spLocks noChangeArrowheads="1"/>
            </p:cNvSpPr>
            <p:nvPr/>
          </p:nvSpPr>
          <p:spPr bwMode="auto">
            <a:xfrm>
              <a:off x="-46302" y="-128601"/>
              <a:ext cx="277340" cy="352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-46302" y="-128601"/>
              <a:ext cx="277340" cy="352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-46302" y="-128601"/>
              <a:ext cx="277340" cy="352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-46302" y="-128601"/>
              <a:ext cx="277340" cy="352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51721" y="154613"/>
              <a:ext cx="6696745" cy="352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954310" y="542865"/>
            <a:ext cx="6783289" cy="43704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강M" pitchFamily="18" charset="-127"/>
                <a:ea typeface="HY강M" pitchFamily="18" charset="-127"/>
              </a:rPr>
              <a:t>Ⅰ. </a:t>
            </a: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HY강M" pitchFamily="18" charset="-127"/>
                <a:ea typeface="HY강M" pitchFamily="18" charset="-127"/>
              </a:rPr>
              <a:t>피벗 테이블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강M" pitchFamily="18" charset="-127"/>
                <a:ea typeface="HY강M" pitchFamily="18" charset="-127"/>
              </a:rPr>
              <a:t>     01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HY강M" pitchFamily="18" charset="-127"/>
                <a:ea typeface="HY강M" pitchFamily="18" charset="-127"/>
              </a:rPr>
              <a:t>피벗 테이블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강M" pitchFamily="18" charset="-127"/>
                <a:ea typeface="HY강M" pitchFamily="18" charset="-127"/>
              </a:rPr>
              <a:t>    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02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한 항목의 분석을 위한 하위 수준 표시 기법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 03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피벗차트로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다항목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조건 분석하기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 04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시점을 변경하여 조직간 분석하기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05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날짜 데이터 그룹화하기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 06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날짜를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7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일 단위로 그룹화하기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07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포지셔닝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맵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작성하기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08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문제가 있는 항목의 개선점 찾기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09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특징을 파악하여 거래처 그룹 동향 파악하기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Ⅱ. </a:t>
            </a:r>
            <a:r>
              <a:rPr lang="ko-KR" altLang="en-US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실무로 통하는 길</a:t>
            </a:r>
            <a:endParaRPr lang="en-US" altLang="ko-KR" sz="28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01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해 찾기로 계산하기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algn="just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 02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대출금의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개월수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구하기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92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01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피벗테이블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대량의 데이터를 손쉽게 집계하는 피벗 테이블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8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02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한 항목의 분석을 위한 하위 수준 표시 기법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</a:t>
            </a:r>
            <a:r>
              <a:rPr lang="en-US" altLang="ko-KR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70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03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피벗 차트로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다항목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조건 분석하기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82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04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시점을 변경하여 조직간 분석하기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-3.xlsx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004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01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피벗테이블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피벗 테이블의 집계 종류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09" y="1195104"/>
            <a:ext cx="4823114" cy="5195455"/>
          </a:xfrm>
          <a:prstGeom prst="rect">
            <a:avLst/>
          </a:prstGeom>
        </p:spPr>
      </p:pic>
      <p:sp>
        <p:nvSpPr>
          <p:cNvPr id="19" name="모서리가 둥근 직사각형 8"/>
          <p:cNvSpPr/>
          <p:nvPr/>
        </p:nvSpPr>
        <p:spPr>
          <a:xfrm>
            <a:off x="5400093" y="1190556"/>
            <a:ext cx="3297138" cy="520000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  <a:effectLst>
            <a:innerShdw blurRad="38100">
              <a:prstClr val="black">
                <a:alpha val="5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22941" y="1322243"/>
            <a:ext cx="202170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①  합계</a:t>
            </a:r>
            <a:endParaRPr lang="en-US" altLang="ko-KR" dirty="0" smtClean="0"/>
          </a:p>
          <a:p>
            <a:r>
              <a:rPr lang="ko-KR" altLang="en-US" dirty="0" smtClean="0"/>
              <a:t>②  개수</a:t>
            </a:r>
            <a:endParaRPr lang="en-US" altLang="ko-KR" dirty="0" smtClean="0"/>
          </a:p>
          <a:p>
            <a:r>
              <a:rPr lang="ko-KR" altLang="en-US" dirty="0" smtClean="0"/>
              <a:t>③  평균</a:t>
            </a:r>
            <a:endParaRPr lang="en-US" altLang="ko-KR" dirty="0" smtClean="0"/>
          </a:p>
          <a:p>
            <a:pPr marL="342900" indent="-342900">
              <a:buAutoNum type="circleNumDbPlain" startAt="4"/>
            </a:pPr>
            <a:r>
              <a:rPr lang="ko-KR" altLang="en-US" dirty="0" smtClean="0"/>
              <a:t>최대값</a:t>
            </a:r>
            <a:endParaRPr lang="en-US" altLang="ko-KR" dirty="0"/>
          </a:p>
          <a:p>
            <a:pPr marL="342900" indent="-342900">
              <a:buAutoNum type="circleNumDbPlain" startAt="4"/>
            </a:pPr>
            <a:r>
              <a:rPr lang="ko-KR" altLang="en-US" dirty="0" smtClean="0"/>
              <a:t>최소값</a:t>
            </a:r>
            <a:endParaRPr lang="en-US" altLang="ko-KR" dirty="0" smtClean="0"/>
          </a:p>
          <a:p>
            <a:pPr marL="342900" indent="-342900">
              <a:buAutoNum type="circleNumDbPlain" startAt="4"/>
            </a:pPr>
            <a:r>
              <a:rPr lang="ko-KR" altLang="en-US" dirty="0" smtClean="0"/>
              <a:t>곱</a:t>
            </a:r>
            <a:endParaRPr lang="en-US" altLang="ko-KR" dirty="0" smtClean="0"/>
          </a:p>
          <a:p>
            <a:pPr marL="342900" indent="-342900">
              <a:buAutoNum type="circleNumDbPlain" startAt="4"/>
            </a:pPr>
            <a:r>
              <a:rPr lang="ko-KR" altLang="en-US" dirty="0" smtClean="0"/>
              <a:t>숫자 개수</a:t>
            </a:r>
            <a:endParaRPr lang="en-US" altLang="ko-KR" dirty="0" smtClean="0"/>
          </a:p>
          <a:p>
            <a:pPr marL="342900" indent="-342900">
              <a:buAutoNum type="circleNumDbPlain" startAt="4"/>
            </a:pPr>
            <a:r>
              <a:rPr lang="ko-KR" altLang="en-US" dirty="0" smtClean="0"/>
              <a:t>표본 표준 편차</a:t>
            </a:r>
            <a:endParaRPr lang="en-US" altLang="ko-KR" dirty="0" smtClean="0"/>
          </a:p>
          <a:p>
            <a:pPr marL="342900" indent="-342900">
              <a:buAutoNum type="circleNumDbPlain" startAt="4"/>
            </a:pPr>
            <a:r>
              <a:rPr lang="ko-KR" altLang="en-US" dirty="0" smtClean="0"/>
              <a:t>표준 편차</a:t>
            </a:r>
            <a:endParaRPr lang="en-US" altLang="ko-KR" dirty="0" smtClean="0"/>
          </a:p>
          <a:p>
            <a:pPr marL="342900" indent="-342900">
              <a:buAutoNum type="circleNumDbPlain" startAt="4"/>
            </a:pPr>
            <a:r>
              <a:rPr lang="ko-KR" altLang="en-US" dirty="0" smtClean="0"/>
              <a:t>표본 분산</a:t>
            </a:r>
            <a:endParaRPr lang="en-US" altLang="ko-KR" dirty="0" smtClean="0"/>
          </a:p>
          <a:p>
            <a:pPr marL="342900" indent="-342900">
              <a:buAutoNum type="circleNumDbPlain" startAt="4"/>
            </a:pPr>
            <a:r>
              <a:rPr lang="ko-KR" altLang="en-US" dirty="0" smtClean="0"/>
              <a:t>분사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2484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05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날짜데이터 그룹화하기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-4.xlsx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52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06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날짜를</a:t>
              </a:r>
              <a:r>
                <a:rPr lang="en-US" altLang="ko-KR" b="1" dirty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7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일 단위로 그룹화하기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피벗테이블분석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-4.xlsx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51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07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포지셔닝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맵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 작성하기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교차표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920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08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문제가 있는 항목의 개선점 찾기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크로스 집계표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9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피벗테이블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09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문제가 있는 항목의 개선점 찾기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크로스 집계표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2.xlsx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45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실무로 통하는 길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01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해 찾기로 계산하기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03\</a:t>
            </a:r>
            <a:r>
              <a:rPr lang="ko-KR" altLang="en-US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해찾기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06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6" y="-136990"/>
            <a:ext cx="8892487" cy="676379"/>
            <a:chOff x="-6" y="-136990"/>
            <a:chExt cx="8892486" cy="676378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" y="-136990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-6" y="173"/>
              <a:ext cx="8892486" cy="5392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4"/>
            <p:cNvSpPr txBox="1"/>
            <p:nvPr/>
          </p:nvSpPr>
          <p:spPr>
            <a:xfrm>
              <a:off x="1" y="82724"/>
              <a:ext cx="87484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dirty="0" smtClean="0">
                  <a:solidFill>
                    <a:schemeClr val="bg1"/>
                  </a:solidFill>
                </a:rPr>
                <a:t>실무로 통하는 길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51721" y="146224"/>
              <a:ext cx="6696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01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강M" pitchFamily="18" charset="-127"/>
                  <a:ea typeface="HY강M" pitchFamily="18" charset="-127"/>
                </a:rPr>
                <a:t>해 찾기로 계산하기</a:t>
              </a:r>
              <a:endParaRPr lang="ko-KR" altLang="en-US" b="1" dirty="0">
                <a:solidFill>
                  <a:schemeClr val="bg1"/>
                </a:solidFill>
                <a:latin typeface="HY강M" pitchFamily="18" charset="-127"/>
                <a:ea typeface="HY강M" pitchFamily="18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6" y="6828616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" y="6771848"/>
            <a:ext cx="9143999" cy="0"/>
          </a:xfrm>
          <a:prstGeom prst="line">
            <a:avLst/>
          </a:prstGeom>
          <a:ln w="41275">
            <a:gradFill>
              <a:gsLst>
                <a:gs pos="22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6024" y="611396"/>
            <a:ext cx="841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■ 예제파일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|CD\Part 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03\</a:t>
            </a:r>
            <a:r>
              <a:rPr lang="ko-KR" altLang="en-US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대출금계산</a:t>
            </a:r>
            <a:r>
              <a:rPr lang="en-US" altLang="ko-KR" dirty="0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.</a:t>
            </a:r>
            <a:r>
              <a:rPr lang="en-US" altLang="ko-KR" dirty="0" err="1" smtClean="0">
                <a:solidFill>
                  <a:schemeClr val="tx2"/>
                </a:solidFill>
                <a:latin typeface="HY목각파임B" pitchFamily="18" charset="-127"/>
                <a:ea typeface="HY목각파임B" pitchFamily="18" charset="-127"/>
              </a:rPr>
              <a:t>xlsx</a:t>
            </a:r>
            <a:endParaRPr lang="ko-KR" altLang="en-US" dirty="0">
              <a:solidFill>
                <a:schemeClr val="tx2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11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588</TotalTime>
  <Words>1918</Words>
  <Application>Microsoft Office PowerPoint</Application>
  <PresentationFormat>화면 슬라이드 쇼(4:3)</PresentationFormat>
  <Paragraphs>375</Paragraphs>
  <Slides>96</Slides>
  <Notes>93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5" baseType="lpstr">
      <vt:lpstr>HY강B</vt:lpstr>
      <vt:lpstr>HY강M</vt:lpstr>
      <vt:lpstr>HY목각파임B</vt:lpstr>
      <vt:lpstr>맑은 고딕</vt:lpstr>
      <vt:lpstr>Arial</vt:lpstr>
      <vt:lpstr>Calibri</vt:lpstr>
      <vt:lpstr>Calibri Light</vt:lpstr>
      <vt:lpstr>Constantia</vt:lpstr>
      <vt:lpstr>Office 테마</vt:lpstr>
      <vt:lpstr>캐툴즈 (캐글 뽀개기 분석툴 Part3)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 MINING 분석 보고서</dc:title>
  <dc:creator>Encaion</dc:creator>
  <cp:lastModifiedBy>Encaion</cp:lastModifiedBy>
  <cp:revision>112</cp:revision>
  <dcterms:created xsi:type="dcterms:W3CDTF">2016-01-10T07:21:20Z</dcterms:created>
  <dcterms:modified xsi:type="dcterms:W3CDTF">2016-01-11T12:31:49Z</dcterms:modified>
</cp:coreProperties>
</file>